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Merriweather" pitchFamily="2" charset="77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416185c5e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416185c5e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3e2ded30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3e2ded30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6f80d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6f80d1f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e2ded30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e2ded30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Jeneia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3e2ded30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3e2ded30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416185c5e_1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416185c5e_1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3e2ded30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3e2ded30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API and excel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3e2ded3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3e2ded3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16185c5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416185c5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epItOnTheDownload/FinTech-Group-Project/blob/master/README.m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FinTech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CEO Compensation and Stock Prices</a:t>
            </a:r>
            <a:endParaRPr sz="240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G7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 Ovelar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 Boitz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 Schottenstein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Jeneia Mullins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Markdown Example</a:t>
            </a:r>
            <a:endParaRPr sz="280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438" y="1124625"/>
            <a:ext cx="4889078" cy="3311149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sp>
        <p:nvSpPr>
          <p:cNvPr id="158" name="Google Shape;158;p22"/>
          <p:cNvSpPr txBox="1"/>
          <p:nvPr/>
        </p:nvSpPr>
        <p:spPr>
          <a:xfrm>
            <a:off x="1965025" y="4622950"/>
            <a:ext cx="5214000" cy="29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accent2"/>
                </a:solidFill>
                <a:hlinkClick r:id="rId4"/>
              </a:rPr>
              <a:t>https://github.com/KeepItOnTheDownload/FinTech-Group-Project/blob/master/README.md</a:t>
            </a:r>
            <a:endParaRPr sz="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311725" y="1561025"/>
            <a:ext cx="3127500" cy="28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evaluating the datasets, the team utilized the following process: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dataframes of the financial and technology firms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Built dataframes of compensation data and stock prices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Utilized Pandas to scrape and clean the data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Designed visualizations and charts to understand relationships and observe trends</a:t>
            </a:r>
            <a:endParaRPr/>
          </a:p>
        </p:txBody>
      </p:sp>
      <p:pic>
        <p:nvPicPr>
          <p:cNvPr id="165" name="Google Shape;165;p23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700" y="1001550"/>
            <a:ext cx="4142048" cy="233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 Visualizations in Jupyter Notebooks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l="4970" t="7800"/>
          <a:stretch/>
        </p:blipFill>
        <p:spPr>
          <a:xfrm>
            <a:off x="894912" y="1732800"/>
            <a:ext cx="3051874" cy="2577773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73" name="Google Shape;173;p24"/>
          <p:cNvPicPr preferRelativeResize="0"/>
          <p:nvPr/>
        </p:nvPicPr>
        <p:blipFill rotWithShape="1">
          <a:blip r:embed="rId4">
            <a:alphaModFix/>
          </a:blip>
          <a:srcRect l="8800" t="18360"/>
          <a:stretch/>
        </p:blipFill>
        <p:spPr>
          <a:xfrm>
            <a:off x="4910850" y="1732800"/>
            <a:ext cx="3151951" cy="2577773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sp>
        <p:nvSpPr>
          <p:cNvPr id="174" name="Google Shape;174;p24"/>
          <p:cNvSpPr txBox="1">
            <a:spLocks noGrp="1"/>
          </p:cNvSpPr>
          <p:nvPr>
            <p:ph type="body" idx="4294967295"/>
          </p:nvPr>
        </p:nvSpPr>
        <p:spPr>
          <a:xfrm>
            <a:off x="568550" y="1433775"/>
            <a:ext cx="3547800" cy="2364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Dashboard Example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4294967295"/>
          </p:nvPr>
        </p:nvSpPr>
        <p:spPr>
          <a:xfrm>
            <a:off x="2456275" y="4581300"/>
            <a:ext cx="4231500" cy="236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Demo Jupyter Notebook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4294967295"/>
          </p:nvPr>
        </p:nvSpPr>
        <p:spPr>
          <a:xfrm>
            <a:off x="4712925" y="1433775"/>
            <a:ext cx="3547800" cy="2364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Interactive Chart Example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25"/>
          <p:cNvCxnSpPr/>
          <p:nvPr/>
        </p:nvCxnSpPr>
        <p:spPr>
          <a:xfrm>
            <a:off x="433425" y="9048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4941300" y="9048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25"/>
          <p:cNvSpPr txBox="1">
            <a:spLocks noGrp="1"/>
          </p:cNvSpPr>
          <p:nvPr>
            <p:ph type="body" idx="4294967295"/>
          </p:nvPr>
        </p:nvSpPr>
        <p:spPr>
          <a:xfrm>
            <a:off x="358815" y="904875"/>
            <a:ext cx="39999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Correlation between CEO Compensation and Future Stock Returns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84" name="Google Shape;184;p25"/>
          <p:cNvSpPr txBox="1">
            <a:spLocks noGrp="1"/>
          </p:cNvSpPr>
          <p:nvPr>
            <p:ph type="body" idx="4294967295"/>
          </p:nvPr>
        </p:nvSpPr>
        <p:spPr>
          <a:xfrm>
            <a:off x="361824" y="1332450"/>
            <a:ext cx="3999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Tech stocks showed a net negative correlation, whereas Financial stocks showed zero correlation </a:t>
            </a:r>
            <a:endParaRPr sz="1100"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4294967295"/>
          </p:nvPr>
        </p:nvSpPr>
        <p:spPr>
          <a:xfrm>
            <a:off x="433425" y="290500"/>
            <a:ext cx="8398800" cy="530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</a:rPr>
              <a:t>Correlation between Compensation and Stock Price Performance</a:t>
            </a:r>
            <a:endParaRPr sz="2100" b="1">
              <a:solidFill>
                <a:schemeClr val="accent3"/>
              </a:solidFill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t="6707"/>
          <a:stretch/>
        </p:blipFill>
        <p:spPr>
          <a:xfrm>
            <a:off x="433425" y="1867825"/>
            <a:ext cx="3601450" cy="298310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4">
            <a:alphaModFix/>
          </a:blip>
          <a:srcRect t="6803"/>
          <a:stretch/>
        </p:blipFill>
        <p:spPr>
          <a:xfrm>
            <a:off x="4941300" y="1867825"/>
            <a:ext cx="3540486" cy="2983101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sp>
        <p:nvSpPr>
          <p:cNvPr id="188" name="Google Shape;188;p25"/>
          <p:cNvSpPr txBox="1">
            <a:spLocks noGrp="1"/>
          </p:cNvSpPr>
          <p:nvPr>
            <p:ph type="body" idx="4294967295"/>
          </p:nvPr>
        </p:nvSpPr>
        <p:spPr>
          <a:xfrm>
            <a:off x="4886850" y="904875"/>
            <a:ext cx="39999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CEO Compensation in Millions (USD)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4294967295"/>
          </p:nvPr>
        </p:nvSpPr>
        <p:spPr>
          <a:xfrm>
            <a:off x="4886844" y="1332450"/>
            <a:ext cx="3999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Financial firms show greater dispersion between compensation and price vs that of technology companies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Key Takeaways from Analysis</a:t>
            </a:r>
            <a:endParaRPr sz="2800"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4294967295"/>
          </p:nvPr>
        </p:nvSpPr>
        <p:spPr>
          <a:xfrm>
            <a:off x="427400" y="1167250"/>
            <a:ext cx="3947700" cy="22356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CEO Compensation and Correlations to Stock Price: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edium"/>
              <a:buChar char="●"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 expected to find stronger correlations between compensation and stock price performance, and were surprised by the disparity of the results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edium"/>
              <a:buChar char="●"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Varying structures in compensation (stock vs cash) as well as timing may impact the correlation calculations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edium"/>
              <a:buChar char="●"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With incremental time, we would like to continue to analyze the details between the two dataframes to understand key drivers of correlation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600" y="3599000"/>
            <a:ext cx="3684999" cy="1284625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sp>
        <p:nvSpPr>
          <p:cNvPr id="197" name="Google Shape;197;p26"/>
          <p:cNvSpPr txBox="1">
            <a:spLocks noGrp="1"/>
          </p:cNvSpPr>
          <p:nvPr>
            <p:ph type="body" idx="4294967295"/>
          </p:nvPr>
        </p:nvSpPr>
        <p:spPr>
          <a:xfrm>
            <a:off x="4774975" y="1167250"/>
            <a:ext cx="3865500" cy="22356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Overall Project Takeaways: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edium"/>
              <a:buChar char="●"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Finding free quality data in sufficient quantities via APIs is challenging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edium"/>
              <a:buChar char="●"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Python data frames and libraries make analysis much faster to execute vs Excel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edium"/>
              <a:buChar char="●"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Interactive charts in Python enable you to form and test a hypothesis quickly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edium"/>
              <a:buChar char="●"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Teamwork is the best work!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Considerations</a:t>
            </a:r>
            <a:endParaRPr sz="2800"/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4294967295"/>
          </p:nvPr>
        </p:nvSpPr>
        <p:spPr>
          <a:xfrm>
            <a:off x="311725" y="1124625"/>
            <a:ext cx="50889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Likely potential bias in dataset:</a:t>
            </a: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Companies selected for analysis (large corporates with available stock price and compensation data) likely have robust board control and tightly controlled compensation rules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As a result, the fact that compensation is highly correlated with stock price makes sense, as a tightly controlled company that is not performing well for shareholders will, hopefully, pay the CEO to directly correlate with the negative stock performance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team observed that companies that have had CEOs paid millions despite long-term negative stock performance are likely not included in this dataset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For example, GE sold off the capital division and as a result, would not be included in the Financials selected for this analysis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800" y="2645001"/>
            <a:ext cx="2959527" cy="191225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175" y="824425"/>
            <a:ext cx="2959524" cy="1619263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Team G7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Andrea Ovelar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Carl Boitz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Alexis Schottenstein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Jeneia Mullins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t="13502"/>
          <a:stretch/>
        </p:blipFill>
        <p:spPr>
          <a:xfrm>
            <a:off x="4954650" y="600075"/>
            <a:ext cx="3090101" cy="3729022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Project evaluated the correlation between executive compensation and stock price performance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 developed an interest in evaluating executive compensation when considering career paths in FinTech and comparing paths with finance versus technology companies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analyzed these questions to our satisfaction thanks to the strong teamwork of the G7 team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In summary, the team discovered that executive compensation is correlated with stock price future performance - interestingly; based on direct salary, compensation for finance firms is at a much higher disparity to performance vs that of technology firms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solve in this study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4644675" y="1110525"/>
            <a:ext cx="41664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Does CEO </a:t>
            </a:r>
            <a:r>
              <a:rPr lang="en" b="1"/>
              <a:t>compensation </a:t>
            </a:r>
            <a:r>
              <a:rPr lang="en"/>
              <a:t>have a direct relationship with future stock performance ?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Does CEO </a:t>
            </a:r>
            <a:r>
              <a:rPr lang="en" b="1"/>
              <a:t>tenure </a:t>
            </a:r>
            <a:r>
              <a:rPr lang="en"/>
              <a:t>have a direct relationship with future stock performance ?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Does CEO </a:t>
            </a:r>
            <a:r>
              <a:rPr lang="en" b="1"/>
              <a:t>approval rate</a:t>
            </a:r>
            <a:r>
              <a:rPr lang="en"/>
              <a:t> by the board have a direct relationship with future stock performance ?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Does CEO </a:t>
            </a:r>
            <a:r>
              <a:rPr lang="en" b="1"/>
              <a:t>ownership</a:t>
            </a:r>
            <a:r>
              <a:rPr lang="en"/>
              <a:t> have a direct relationship with future stock performance ?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832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Does research support the relationship?</a:t>
            </a:r>
            <a:endParaRPr sz="28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325" y="1292225"/>
            <a:ext cx="4654148" cy="1625975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1292226"/>
            <a:ext cx="2442600" cy="250710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l="7089" r="14312"/>
          <a:stretch/>
        </p:blipFill>
        <p:spPr>
          <a:xfrm>
            <a:off x="1661700" y="2284645"/>
            <a:ext cx="3487774" cy="1524131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l="8212" r="19870"/>
          <a:stretch/>
        </p:blipFill>
        <p:spPr>
          <a:xfrm>
            <a:off x="4078075" y="2918200"/>
            <a:ext cx="3606450" cy="1044675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7">
            <a:alphaModFix/>
          </a:blip>
          <a:srcRect l="8303" r="29592"/>
          <a:stretch/>
        </p:blipFill>
        <p:spPr>
          <a:xfrm>
            <a:off x="5643725" y="2571750"/>
            <a:ext cx="3348748" cy="949925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8825" y="1334725"/>
            <a:ext cx="1814013" cy="949925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sp>
        <p:nvSpPr>
          <p:cNvPr id="89" name="Google Shape;89;p16"/>
          <p:cNvSpPr txBox="1"/>
          <p:nvPr/>
        </p:nvSpPr>
        <p:spPr>
          <a:xfrm>
            <a:off x="1551800" y="4178925"/>
            <a:ext cx="5640600" cy="654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Academic research and news identify strong relationship between CEO compensation and stock price performance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2"/>
          </p:nvPr>
        </p:nvSpPr>
        <p:spPr>
          <a:xfrm>
            <a:off x="4814825" y="501325"/>
            <a:ext cx="40452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Initial API Attempts Posed Several Challenges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 was used to having access to meaningful data (often paid for by our employers)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Majority of free data available was limited to a small sample set or a shortened time frame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Free APIs restricted the number of requests an individual could extract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t="21073"/>
          <a:stretch/>
        </p:blipFill>
        <p:spPr>
          <a:xfrm>
            <a:off x="5756450" y="2623175"/>
            <a:ext cx="1982573" cy="2177148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Findings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2783039" y="1477381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147475" y="1505875"/>
            <a:ext cx="3229800" cy="311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250" y="1643338"/>
            <a:ext cx="2070225" cy="435275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sp>
        <p:nvSpPr>
          <p:cNvPr id="105" name="Google Shape;105;p18"/>
          <p:cNvSpPr/>
          <p:nvPr/>
        </p:nvSpPr>
        <p:spPr>
          <a:xfrm>
            <a:off x="2353500" y="2743200"/>
            <a:ext cx="2169300" cy="204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819" y="2284350"/>
            <a:ext cx="2866956" cy="62370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500" y="2995775"/>
            <a:ext cx="1661625" cy="716225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5575" y="3160038"/>
            <a:ext cx="2169391" cy="62370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8250" y="3923857"/>
            <a:ext cx="2954700" cy="445543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10" name="Google Shape;11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7175" y="1477375"/>
            <a:ext cx="4095149" cy="344931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4587900" y="2084125"/>
            <a:ext cx="855300" cy="196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57456">
            <a:off x="6009683" y="2065374"/>
            <a:ext cx="1932110" cy="145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Exploration</a:t>
            </a:r>
            <a:endParaRPr sz="2800"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4294967295"/>
          </p:nvPr>
        </p:nvSpPr>
        <p:spPr>
          <a:xfrm>
            <a:off x="380725" y="1090600"/>
            <a:ext cx="83826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/>
              <a:t>Utilized two primary universes: Financial Firms (XLF) and Technology Firms (XLK) constituents: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4294967295"/>
          </p:nvPr>
        </p:nvSpPr>
        <p:spPr>
          <a:xfrm>
            <a:off x="254375" y="1712350"/>
            <a:ext cx="4271700" cy="3147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Financial Firms (XLF)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2294675"/>
            <a:ext cx="2162382" cy="357263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175" y="2945837"/>
            <a:ext cx="2089797" cy="42600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375" y="2843350"/>
            <a:ext cx="1213982" cy="55710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29" y="4086950"/>
            <a:ext cx="1612206" cy="62370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24" name="Google Shape;12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063" y="3530688"/>
            <a:ext cx="3761276" cy="42600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sp>
        <p:nvSpPr>
          <p:cNvPr id="125" name="Google Shape;125;p19"/>
          <p:cNvSpPr txBox="1">
            <a:spLocks noGrp="1"/>
          </p:cNvSpPr>
          <p:nvPr>
            <p:ph type="body" idx="4294967295"/>
          </p:nvPr>
        </p:nvSpPr>
        <p:spPr>
          <a:xfrm>
            <a:off x="4615875" y="1712350"/>
            <a:ext cx="4271700" cy="3147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Technology Firms (XLK)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2176" y="2290725"/>
            <a:ext cx="1853900" cy="49625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27" name="Google Shape;12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40975" y="4196640"/>
            <a:ext cx="2162376" cy="51401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28" name="Google Shape;12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71400" y="2294675"/>
            <a:ext cx="1296550" cy="84035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29" name="Google Shape;12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0899" y="3434032"/>
            <a:ext cx="1397550" cy="445132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12">
            <a:alphaModFix/>
          </a:blip>
          <a:srcRect l="11284"/>
          <a:stretch/>
        </p:blipFill>
        <p:spPr>
          <a:xfrm>
            <a:off x="6513275" y="2303363"/>
            <a:ext cx="1853900" cy="74465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13">
            <a:alphaModFix/>
          </a:blip>
          <a:srcRect l="5855" t="5320"/>
          <a:stretch/>
        </p:blipFill>
        <p:spPr>
          <a:xfrm>
            <a:off x="8009725" y="3141687"/>
            <a:ext cx="877854" cy="1054951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14">
            <a:alphaModFix/>
          </a:blip>
          <a:srcRect t="23355" b="19301"/>
          <a:stretch/>
        </p:blipFill>
        <p:spPr>
          <a:xfrm>
            <a:off x="4820900" y="4178163"/>
            <a:ext cx="1752600" cy="55710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33" name="Google Shape;133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15314" y="3344750"/>
            <a:ext cx="1397560" cy="62370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34" name="Google Shape;134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08275" y="4302950"/>
            <a:ext cx="1741077" cy="51350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l="5134" t="12972" r="36324" b="11344"/>
          <a:stretch/>
        </p:blipFill>
        <p:spPr>
          <a:xfrm>
            <a:off x="5047975" y="1334675"/>
            <a:ext cx="3888413" cy="1168925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Exploration Continued, and Cleanup</a:t>
            </a:r>
            <a:endParaRPr sz="28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25" y="1351425"/>
            <a:ext cx="3789576" cy="1168925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25" y="2747150"/>
            <a:ext cx="3458901" cy="2158349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6">
            <a:alphaModFix/>
          </a:blip>
          <a:srcRect l="7140"/>
          <a:stretch/>
        </p:blipFill>
        <p:spPr>
          <a:xfrm>
            <a:off x="3088275" y="2111000"/>
            <a:ext cx="3300275" cy="1887350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  <p:pic>
        <p:nvPicPr>
          <p:cNvPr id="144" name="Google Shape;14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676" y="3417000"/>
            <a:ext cx="4263999" cy="1387975"/>
          </a:xfrm>
          <a:prstGeom prst="rect">
            <a:avLst/>
          </a:prstGeom>
          <a:noFill/>
          <a:ln>
            <a:noFill/>
          </a:ln>
          <a:effectLst>
            <a:outerShdw blurRad="185738" dist="133350" dir="5400000" algn="bl" rotWithShape="0">
              <a:srgbClr val="434343">
                <a:alpha val="4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- missingno 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2"/>
          </p:nvPr>
        </p:nvSpPr>
        <p:spPr>
          <a:xfrm>
            <a:off x="4814825" y="958525"/>
            <a:ext cx="4045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 used a new package in order to inspect the data 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highlights missing data from the dataframes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Example of the output below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825" y="1814725"/>
            <a:ext cx="4176776" cy="165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Microsoft Macintosh PowerPoint</Application>
  <PresentationFormat>On-screen Show (16:9)</PresentationFormat>
  <Paragraphs>83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Roboto</vt:lpstr>
      <vt:lpstr>Roboto Medium</vt:lpstr>
      <vt:lpstr>Merriweather</vt:lpstr>
      <vt:lpstr>Arial</vt:lpstr>
      <vt:lpstr>Paradigm</vt:lpstr>
      <vt:lpstr>FinTech Project CEO Compensation and Stock Prices</vt:lpstr>
      <vt:lpstr>Project Overview</vt:lpstr>
      <vt:lpstr>Questions to solve in this study</vt:lpstr>
      <vt:lpstr>Does research support the relationship?</vt:lpstr>
      <vt:lpstr>Data  Aggregation Challenges</vt:lpstr>
      <vt:lpstr>Data Findings</vt:lpstr>
      <vt:lpstr>Data Exploration</vt:lpstr>
      <vt:lpstr>Data Exploration Continued, and Cleanup</vt:lpstr>
      <vt:lpstr>Data  Cleaning - missingno </vt:lpstr>
      <vt:lpstr>Markdown Example</vt:lpstr>
      <vt:lpstr>Analysis Process</vt:lpstr>
      <vt:lpstr>Chart Visualizations in Jupyter Notebooks</vt:lpstr>
      <vt:lpstr>PowerPoint Presentation</vt:lpstr>
      <vt:lpstr>Key Takeaways from Analysis</vt:lpstr>
      <vt:lpstr>Considerations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FinTech Project CEO Compensation and Stock Prices</dc:title>
  <cp:lastModifiedBy>Jeneia Mullins</cp:lastModifiedBy>
  <cp:revision>1</cp:revision>
  <dcterms:modified xsi:type="dcterms:W3CDTF">2019-12-19T20:34:24Z</dcterms:modified>
</cp:coreProperties>
</file>